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F8B2"/>
    <a:srgbClr val="90F488"/>
    <a:srgbClr val="F6A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1290" y="-1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22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491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545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93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23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60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63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198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533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843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40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0B70-4508-4F13-A321-A4B0FB512766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9C2F2-E55E-4DE6-9E55-463A20A90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19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3246C1F6-5E9C-F3D7-FA11-1C682086C2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124" r="-1521" b="11111"/>
          <a:stretch>
            <a:fillRect/>
          </a:stretch>
        </p:blipFill>
        <p:spPr>
          <a:xfrm>
            <a:off x="225217" y="2007541"/>
            <a:ext cx="6485176" cy="1298001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4105E0F0-A116-5C78-61BB-643DA69D9C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05" b="63723"/>
          <a:stretch>
            <a:fillRect/>
          </a:stretch>
        </p:blipFill>
        <p:spPr>
          <a:xfrm>
            <a:off x="224297" y="4418"/>
            <a:ext cx="6388053" cy="122557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E7E2624-F742-92F5-7403-7368105E3B7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8727" y="4888851"/>
            <a:ext cx="2959052" cy="1972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5F5A3B-5D39-8C35-36DC-FF60D9BE41CC}"/>
              </a:ext>
            </a:extLst>
          </p:cNvPr>
          <p:cNvSpPr txBox="1"/>
          <p:nvPr/>
        </p:nvSpPr>
        <p:spPr>
          <a:xfrm>
            <a:off x="547679" y="1124071"/>
            <a:ext cx="5961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令和</a:t>
            </a:r>
            <a:r>
              <a:rPr kumimoji="1" lang="en-US" altLang="ja-JP" sz="28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8</a:t>
            </a:r>
            <a:r>
              <a:rPr kumimoji="1" lang="ja-JP" altLang="en-US" sz="28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年度　みる・しる・つたえる</a:t>
            </a:r>
            <a:endParaRPr kumimoji="1" lang="en-US" altLang="ja-JP" sz="28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ja-JP" altLang="en-US" sz="44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手話体験講座</a:t>
            </a:r>
            <a:r>
              <a:rPr kumimoji="1" lang="en-US" altLang="ja-JP" sz="40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in</a:t>
            </a:r>
            <a:r>
              <a:rPr kumimoji="1" lang="ja-JP" altLang="en-US" sz="44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アピタ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0FD8534-31BA-B068-5D7C-AA44222F4FA6}"/>
              </a:ext>
            </a:extLst>
          </p:cNvPr>
          <p:cNvSpPr txBox="1"/>
          <p:nvPr/>
        </p:nvSpPr>
        <p:spPr>
          <a:xfrm>
            <a:off x="270224" y="3164922"/>
            <a:ext cx="231332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i="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2026</a:t>
            </a:r>
          </a:p>
          <a:p>
            <a:r>
              <a:rPr kumimoji="1" lang="en-US" altLang="ja-JP" sz="4400" i="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5</a:t>
            </a:r>
            <a:r>
              <a:rPr kumimoji="1" lang="ja-JP" altLang="en-US" sz="4400" i="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月</a:t>
            </a:r>
            <a:r>
              <a:rPr kumimoji="1" lang="en-US" altLang="ja-JP" sz="4400" i="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23</a:t>
            </a:r>
            <a:r>
              <a:rPr kumimoji="1" lang="ja-JP" altLang="en-US" sz="4400" i="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日</a:t>
            </a:r>
            <a:endParaRPr kumimoji="1" lang="en-US" altLang="ja-JP" sz="4400" i="1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en-US" altLang="ja-JP" sz="2400" i="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10:00</a:t>
            </a:r>
            <a:r>
              <a:rPr kumimoji="1" lang="ja-JP" altLang="en-US" sz="2400" i="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～</a:t>
            </a:r>
            <a:r>
              <a:rPr kumimoji="1" lang="en-US" altLang="ja-JP" sz="2400" i="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11:30</a:t>
            </a:r>
            <a:endParaRPr kumimoji="1" lang="ja-JP" altLang="en-US" sz="2400" i="1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A2A151A0-3CB0-2839-6F3F-8B516A12B25B}"/>
              </a:ext>
            </a:extLst>
          </p:cNvPr>
          <p:cNvSpPr/>
          <p:nvPr/>
        </p:nvSpPr>
        <p:spPr>
          <a:xfrm>
            <a:off x="2475540" y="3651192"/>
            <a:ext cx="412804" cy="394224"/>
          </a:xfrm>
          <a:prstGeom prst="ellipse">
            <a:avLst/>
          </a:prstGeom>
          <a:solidFill>
            <a:srgbClr val="F6AC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1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CD53A14-573C-2591-646A-E0877E4DE17A}"/>
              </a:ext>
            </a:extLst>
          </p:cNvPr>
          <p:cNvSpPr txBox="1"/>
          <p:nvPr/>
        </p:nvSpPr>
        <p:spPr>
          <a:xfrm>
            <a:off x="2420685" y="3657851"/>
            <a:ext cx="522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EA61104-5C4A-D197-D6FA-C39989B75251}"/>
              </a:ext>
            </a:extLst>
          </p:cNvPr>
          <p:cNvSpPr txBox="1"/>
          <p:nvPr/>
        </p:nvSpPr>
        <p:spPr>
          <a:xfrm>
            <a:off x="3081158" y="3275657"/>
            <a:ext cx="36292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手話に興味のある方、通りすがりの方など聴覚障がい者の生活の</a:t>
            </a:r>
            <a:r>
              <a:rPr kumimoji="1" lang="ja-JP" altLang="en-US" sz="1600">
                <a:solidFill>
                  <a:schemeClr val="bg1">
                    <a:lumMod val="50000"/>
                  </a:schemeClr>
                </a:solidFill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工夫やコミュニケーションの</a:t>
            </a:r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取り方などを、簡単な手話体験を通じて学ぶことができる講座です。お気軽にどうぞ♪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en-US" altLang="ja-JP" sz="1600" dirty="0">
                <a:solidFill>
                  <a:schemeClr val="bg1">
                    <a:lumMod val="50000"/>
                  </a:schemeClr>
                </a:solidFill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※</a:t>
            </a:r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手話通訳あり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5EF344E-9F2C-EE5E-B09A-59E5D93757B4}"/>
              </a:ext>
            </a:extLst>
          </p:cNvPr>
          <p:cNvSpPr txBox="1"/>
          <p:nvPr/>
        </p:nvSpPr>
        <p:spPr>
          <a:xfrm>
            <a:off x="207680" y="5019799"/>
            <a:ext cx="880820" cy="369460"/>
          </a:xfrm>
          <a:prstGeom prst="rect">
            <a:avLst/>
          </a:prstGeom>
          <a:solidFill>
            <a:srgbClr val="B7F8B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80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会　場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481B26C-4DCA-A70B-5E3D-667CEF2C3759}"/>
              </a:ext>
            </a:extLst>
          </p:cNvPr>
          <p:cNvSpPr txBox="1"/>
          <p:nvPr/>
        </p:nvSpPr>
        <p:spPr>
          <a:xfrm>
            <a:off x="225216" y="5551239"/>
            <a:ext cx="880820" cy="369460"/>
          </a:xfrm>
          <a:prstGeom prst="rect">
            <a:avLst/>
          </a:prstGeom>
          <a:solidFill>
            <a:srgbClr val="B7F8B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80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講　師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0225372-D445-1813-FF01-F382DB380D0E}"/>
              </a:ext>
            </a:extLst>
          </p:cNvPr>
          <p:cNvSpPr txBox="1"/>
          <p:nvPr/>
        </p:nvSpPr>
        <p:spPr>
          <a:xfrm>
            <a:off x="226711" y="6067289"/>
            <a:ext cx="904266" cy="369460"/>
          </a:xfrm>
          <a:prstGeom prst="rect">
            <a:avLst/>
          </a:prstGeom>
          <a:solidFill>
            <a:srgbClr val="B7F8B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80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参加費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65C08FD-7CCC-9C53-C2B3-7B707FB66EF8}"/>
              </a:ext>
            </a:extLst>
          </p:cNvPr>
          <p:cNvSpPr txBox="1"/>
          <p:nvPr/>
        </p:nvSpPr>
        <p:spPr>
          <a:xfrm>
            <a:off x="207683" y="6611753"/>
            <a:ext cx="880818" cy="369460"/>
          </a:xfrm>
          <a:prstGeom prst="rect">
            <a:avLst/>
          </a:prstGeom>
          <a:solidFill>
            <a:srgbClr val="B7F8B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80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内　容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57E3985-F319-FB5E-7F18-5AA6A69AA874}"/>
              </a:ext>
            </a:extLst>
          </p:cNvPr>
          <p:cNvSpPr txBox="1"/>
          <p:nvPr/>
        </p:nvSpPr>
        <p:spPr>
          <a:xfrm>
            <a:off x="226711" y="8909728"/>
            <a:ext cx="904266" cy="584775"/>
          </a:xfrm>
          <a:prstGeom prst="rect">
            <a:avLst/>
          </a:prstGeom>
          <a:solidFill>
            <a:srgbClr val="B7F8B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主催</a:t>
            </a:r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問合せ</a:t>
            </a:r>
            <a:endParaRPr kumimoji="1" lang="ja-JP" altLang="en-US" sz="1801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64FD8D4-ABDA-E1E0-2111-14D0563961F9}"/>
              </a:ext>
            </a:extLst>
          </p:cNvPr>
          <p:cNvSpPr txBox="1"/>
          <p:nvPr/>
        </p:nvSpPr>
        <p:spPr>
          <a:xfrm>
            <a:off x="1183929" y="4916947"/>
            <a:ext cx="5757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アピタパワー新潟亀田店 ２Ｆ ハウジングこまちカウンター</a:t>
            </a:r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新潟市江南区鵜ノ子４丁目</a:t>
            </a:r>
            <a:r>
              <a:rPr kumimoji="1" lang="en-US" altLang="ja-JP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466</a:t>
            </a:r>
            <a:endParaRPr kumimoji="1" lang="ja-JP" altLang="en-US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C5B7406-8029-D805-DFD9-BB5F4C124DD3}"/>
              </a:ext>
            </a:extLst>
          </p:cNvPr>
          <p:cNvSpPr txBox="1"/>
          <p:nvPr/>
        </p:nvSpPr>
        <p:spPr>
          <a:xfrm>
            <a:off x="1183929" y="5564487"/>
            <a:ext cx="5160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聴覚障がい者　渡邉　正　様</a:t>
            </a:r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6181947-83B9-2DD0-72BB-196A6672D0DA}"/>
              </a:ext>
            </a:extLst>
          </p:cNvPr>
          <p:cNvSpPr txBox="1"/>
          <p:nvPr/>
        </p:nvSpPr>
        <p:spPr>
          <a:xfrm>
            <a:off x="1183929" y="6082677"/>
            <a:ext cx="9042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無料</a:t>
            </a:r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D5C4A1B-16C7-6914-683A-F495148DF8C2}"/>
              </a:ext>
            </a:extLst>
          </p:cNvPr>
          <p:cNvSpPr txBox="1"/>
          <p:nvPr/>
        </p:nvSpPr>
        <p:spPr>
          <a:xfrm>
            <a:off x="1088501" y="6611751"/>
            <a:ext cx="54992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【</a:t>
            </a:r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第１部</a:t>
            </a:r>
            <a:r>
              <a:rPr kumimoji="1" lang="en-US" altLang="ja-JP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】</a:t>
            </a:r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ミニ講演～手話は見る言葉～</a:t>
            </a:r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　　　　　</a:t>
            </a:r>
            <a:r>
              <a:rPr kumimoji="1" lang="ja-JP" altLang="en-US" sz="12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・聴覚障がい者の生活の工夫</a:t>
            </a:r>
            <a:endParaRPr kumimoji="1" lang="en-US" altLang="ja-JP" sz="12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ja-JP" altLang="en-US" sz="12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　　　　　　 ・買い物中によくある困りごと</a:t>
            </a:r>
            <a:r>
              <a:rPr kumimoji="1" lang="en-US" altLang="ja-JP" sz="12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/</a:t>
            </a:r>
            <a:r>
              <a:rPr kumimoji="1" lang="ja-JP" altLang="en-US" sz="12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助かる配慮</a:t>
            </a:r>
            <a:endParaRPr kumimoji="1" lang="en-US" altLang="ja-JP" sz="12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en-US" altLang="ja-JP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【</a:t>
            </a:r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第２部</a:t>
            </a:r>
            <a:r>
              <a:rPr kumimoji="1" lang="en-US" altLang="ja-JP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】</a:t>
            </a:r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手話体験コーナー</a:t>
            </a:r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　　　　　</a:t>
            </a:r>
            <a:r>
              <a:rPr kumimoji="1" lang="ja-JP" altLang="en-US" sz="12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・あいさつ「こんにちは」「ありがとう」「いくらですか」</a:t>
            </a:r>
            <a:endParaRPr kumimoji="1" lang="en-US" altLang="ja-JP" sz="12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ja-JP" altLang="en-US" sz="12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　　　　　　　　「何かお手伝いしましょうか」など</a:t>
            </a:r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en-US" altLang="ja-JP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【</a:t>
            </a:r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第３部</a:t>
            </a:r>
            <a:r>
              <a:rPr kumimoji="1" lang="en-US" altLang="ja-JP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】</a:t>
            </a:r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手話を使ってみよう！</a:t>
            </a:r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ACF0868-89C8-1455-D34E-1251FDFF80F2}"/>
              </a:ext>
            </a:extLst>
          </p:cNvPr>
          <p:cNvSpPr txBox="1"/>
          <p:nvPr/>
        </p:nvSpPr>
        <p:spPr>
          <a:xfrm>
            <a:off x="1183929" y="8909728"/>
            <a:ext cx="5160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江南区社会福祉協議会（担当：　阿部　三浦　）</a:t>
            </a:r>
            <a:endParaRPr kumimoji="1" lang="en-US" altLang="ja-JP" sz="16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kumimoji="1" lang="ja-JP" altLang="en-US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ＴＥＬ　</a:t>
            </a:r>
            <a:r>
              <a:rPr kumimoji="1" lang="en-US" altLang="ja-JP" sz="16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025‐250‐7743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9CDDD87-8E7E-0DD1-EEBF-39DEECEC42F3}"/>
              </a:ext>
            </a:extLst>
          </p:cNvPr>
          <p:cNvSpPr txBox="1"/>
          <p:nvPr/>
        </p:nvSpPr>
        <p:spPr>
          <a:xfrm>
            <a:off x="65522" y="9564563"/>
            <a:ext cx="6618306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協力　亀田手話サークルたつのこ　アピタパワー新潟亀田店　ハウジングこまち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6C63712-AA36-CCB0-9581-1F69567FBE63}"/>
              </a:ext>
            </a:extLst>
          </p:cNvPr>
          <p:cNvSpPr txBox="1"/>
          <p:nvPr/>
        </p:nvSpPr>
        <p:spPr>
          <a:xfrm>
            <a:off x="7184287" y="8145435"/>
            <a:ext cx="2522339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主催　江南区社会福祉協議会</a:t>
            </a:r>
          </a:p>
        </p:txBody>
      </p:sp>
    </p:spTree>
    <p:extLst>
      <p:ext uri="{BB962C8B-B14F-4D97-AF65-F5344CB8AC3E}">
        <p14:creationId xmlns:p14="http://schemas.microsoft.com/office/powerpoint/2010/main" val="1552336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244</TotalTime>
  <Words>198</Words>
  <Application>Microsoft Office PowerPoint</Application>
  <PresentationFormat>A4 210 x 297 mm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PC03</cp:lastModifiedBy>
  <cp:revision>11</cp:revision>
  <cp:lastPrinted>2026-04-01T08:01:23Z</cp:lastPrinted>
  <dcterms:created xsi:type="dcterms:W3CDTF">2026-02-27T07:44:39Z</dcterms:created>
  <dcterms:modified xsi:type="dcterms:W3CDTF">2026-04-14T06:44:13Z</dcterms:modified>
</cp:coreProperties>
</file>