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89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7775575" cy="1090771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7A37"/>
    <a:srgbClr val="FFCC00"/>
    <a:srgbClr val="FF0066"/>
    <a:srgbClr val="E0F5AD"/>
    <a:srgbClr val="D4F18B"/>
    <a:srgbClr val="99FFCC"/>
    <a:srgbClr val="FF0000"/>
    <a:srgbClr val="FF9900"/>
    <a:srgbClr val="C6E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中間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9761" autoAdjust="0"/>
  </p:normalViewPr>
  <p:slideViewPr>
    <p:cSldViewPr snapToGrid="0">
      <p:cViewPr varScale="1">
        <p:scale>
          <a:sx n="55" d="100"/>
          <a:sy n="55" d="100"/>
        </p:scale>
        <p:origin x="184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85369" cy="500706"/>
          </a:xfrm>
          <a:prstGeom prst="rect">
            <a:avLst/>
          </a:prstGeom>
        </p:spPr>
        <p:txBody>
          <a:bodyPr vert="horz" lIns="86948" tIns="43475" rIns="86948" bIns="43475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6" y="2"/>
            <a:ext cx="2985369" cy="500706"/>
          </a:xfrm>
          <a:prstGeom prst="rect">
            <a:avLst/>
          </a:prstGeom>
        </p:spPr>
        <p:txBody>
          <a:bodyPr vert="horz" lIns="86948" tIns="43475" rIns="86948" bIns="43475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516490"/>
            <a:ext cx="2985369" cy="500706"/>
          </a:xfrm>
          <a:prstGeom prst="rect">
            <a:avLst/>
          </a:prstGeom>
        </p:spPr>
        <p:txBody>
          <a:bodyPr vert="horz" lIns="86948" tIns="43475" rIns="86948" bIns="43475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6" y="9516490"/>
            <a:ext cx="2985369" cy="500706"/>
          </a:xfrm>
          <a:prstGeom prst="rect">
            <a:avLst/>
          </a:prstGeom>
        </p:spPr>
        <p:txBody>
          <a:bodyPr vert="horz" lIns="86948" tIns="43475" rIns="86948" bIns="43475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2984870" cy="502674"/>
          </a:xfrm>
          <a:prstGeom prst="rect">
            <a:avLst/>
          </a:prstGeom>
        </p:spPr>
        <p:txBody>
          <a:bodyPr vert="horz" lIns="92393" tIns="46196" rIns="92393" bIns="46196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8" y="7"/>
            <a:ext cx="2984870" cy="502674"/>
          </a:xfrm>
          <a:prstGeom prst="rect">
            <a:avLst/>
          </a:prstGeom>
        </p:spPr>
        <p:txBody>
          <a:bodyPr vert="horz" lIns="92393" tIns="46196" rIns="92393" bIns="4619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3" tIns="46196" rIns="92393" bIns="4619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10"/>
            <a:ext cx="5510530" cy="3944868"/>
          </a:xfrm>
          <a:prstGeom prst="rect">
            <a:avLst/>
          </a:prstGeom>
        </p:spPr>
        <p:txBody>
          <a:bodyPr vert="horz" lIns="92393" tIns="46196" rIns="92393" bIns="4619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516044"/>
            <a:ext cx="2984870" cy="502673"/>
          </a:xfrm>
          <a:prstGeom prst="rect">
            <a:avLst/>
          </a:prstGeom>
        </p:spPr>
        <p:txBody>
          <a:bodyPr vert="horz" lIns="92393" tIns="46196" rIns="92393" bIns="46196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8" y="9516044"/>
            <a:ext cx="2984870" cy="502673"/>
          </a:xfrm>
          <a:prstGeom prst="rect">
            <a:avLst/>
          </a:prstGeom>
        </p:spPr>
        <p:txBody>
          <a:bodyPr vert="horz" lIns="92393" tIns="46196" rIns="92393" bIns="4619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6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図プレースホルダー 13"/>
          <p:cNvSpPr>
            <a:spLocks noGrp="1"/>
          </p:cNvSpPr>
          <p:nvPr>
            <p:ph type="pic" sz="quarter" idx="11" hasCustomPrompt="1"/>
          </p:nvPr>
        </p:nvSpPr>
        <p:spPr>
          <a:xfrm>
            <a:off x="5185551" y="4361248"/>
            <a:ext cx="1905961" cy="1890457"/>
          </a:xfrm>
          <a:custGeom>
            <a:avLst/>
            <a:gdLst>
              <a:gd name="connsiteX0" fmla="*/ 853567 w 1707134"/>
              <a:gd name="connsiteY0" fmla="*/ 0 h 1707134"/>
              <a:gd name="connsiteX1" fmla="*/ 1707134 w 1707134"/>
              <a:gd name="connsiteY1" fmla="*/ 853567 h 1707134"/>
              <a:gd name="connsiteX2" fmla="*/ 853567 w 1707134"/>
              <a:gd name="connsiteY2" fmla="*/ 1707134 h 1707134"/>
              <a:gd name="connsiteX3" fmla="*/ 0 w 1707134"/>
              <a:gd name="connsiteY3" fmla="*/ 853567 h 1707134"/>
              <a:gd name="connsiteX4" fmla="*/ 853567 w 1707134"/>
              <a:gd name="connsiteY4" fmla="*/ 0 h 170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134" h="1707134">
                <a:moveTo>
                  <a:pt x="853567" y="0"/>
                </a:moveTo>
                <a:cubicBezTo>
                  <a:pt x="1324979" y="0"/>
                  <a:pt x="1707134" y="382155"/>
                  <a:pt x="1707134" y="853567"/>
                </a:cubicBezTo>
                <a:cubicBezTo>
                  <a:pt x="1707134" y="1324979"/>
                  <a:pt x="1324979" y="1707134"/>
                  <a:pt x="853567" y="1707134"/>
                </a:cubicBezTo>
                <a:cubicBezTo>
                  <a:pt x="382155" y="1707134"/>
                  <a:pt x="0" y="1324979"/>
                  <a:pt x="0" y="853567"/>
                </a:cubicBezTo>
                <a:cubicBezTo>
                  <a:pt x="0" y="382155"/>
                  <a:pt x="382155" y="0"/>
                  <a:pt x="853567" y="0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wrap="square" tIns="504000" anchor="t" anchorCtr="1">
            <a:noAutofit/>
          </a:bodyPr>
          <a:lstStyle>
            <a:lvl1pPr marL="0" indent="0">
              <a:buFontTx/>
              <a:buNone/>
              <a:defRPr sz="1428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5597956" y="1249934"/>
            <a:ext cx="1755889" cy="1741606"/>
          </a:xfrm>
          <a:custGeom>
            <a:avLst/>
            <a:gdLst>
              <a:gd name="connsiteX0" fmla="*/ 853567 w 1707134"/>
              <a:gd name="connsiteY0" fmla="*/ 0 h 1707134"/>
              <a:gd name="connsiteX1" fmla="*/ 1707134 w 1707134"/>
              <a:gd name="connsiteY1" fmla="*/ 853567 h 1707134"/>
              <a:gd name="connsiteX2" fmla="*/ 853567 w 1707134"/>
              <a:gd name="connsiteY2" fmla="*/ 1707134 h 1707134"/>
              <a:gd name="connsiteX3" fmla="*/ 0 w 1707134"/>
              <a:gd name="connsiteY3" fmla="*/ 853567 h 1707134"/>
              <a:gd name="connsiteX4" fmla="*/ 853567 w 1707134"/>
              <a:gd name="connsiteY4" fmla="*/ 0 h 170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134" h="1707134">
                <a:moveTo>
                  <a:pt x="853567" y="0"/>
                </a:moveTo>
                <a:cubicBezTo>
                  <a:pt x="1324979" y="0"/>
                  <a:pt x="1707134" y="382155"/>
                  <a:pt x="1707134" y="853567"/>
                </a:cubicBezTo>
                <a:cubicBezTo>
                  <a:pt x="1707134" y="1324979"/>
                  <a:pt x="1324979" y="1707134"/>
                  <a:pt x="853567" y="1707134"/>
                </a:cubicBezTo>
                <a:cubicBezTo>
                  <a:pt x="382155" y="1707134"/>
                  <a:pt x="0" y="1324979"/>
                  <a:pt x="0" y="853567"/>
                </a:cubicBezTo>
                <a:cubicBezTo>
                  <a:pt x="0" y="382155"/>
                  <a:pt x="382155" y="0"/>
                  <a:pt x="853567" y="0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wrap="square" tIns="432000" anchor="t" anchorCtr="1">
            <a:noAutofit/>
          </a:bodyPr>
          <a:lstStyle>
            <a:lvl1pPr marL="0" indent="0">
              <a:buFontTx/>
              <a:buNone/>
              <a:defRPr sz="1428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2" hasCustomPrompt="1"/>
          </p:nvPr>
        </p:nvSpPr>
        <p:spPr>
          <a:xfrm>
            <a:off x="4589021" y="2782075"/>
            <a:ext cx="1578744" cy="1565902"/>
          </a:xfrm>
          <a:custGeom>
            <a:avLst/>
            <a:gdLst>
              <a:gd name="connsiteX0" fmla="*/ 767454 w 1534908"/>
              <a:gd name="connsiteY0" fmla="*/ 0 h 1534908"/>
              <a:gd name="connsiteX1" fmla="*/ 1534908 w 1534908"/>
              <a:gd name="connsiteY1" fmla="*/ 767454 h 1534908"/>
              <a:gd name="connsiteX2" fmla="*/ 767454 w 1534908"/>
              <a:gd name="connsiteY2" fmla="*/ 1534908 h 1534908"/>
              <a:gd name="connsiteX3" fmla="*/ 0 w 1534908"/>
              <a:gd name="connsiteY3" fmla="*/ 767454 h 1534908"/>
              <a:gd name="connsiteX4" fmla="*/ 767454 w 1534908"/>
              <a:gd name="connsiteY4" fmla="*/ 0 h 153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908" h="1534908">
                <a:moveTo>
                  <a:pt x="767454" y="0"/>
                </a:moveTo>
                <a:cubicBezTo>
                  <a:pt x="1191307" y="0"/>
                  <a:pt x="1534908" y="343601"/>
                  <a:pt x="1534908" y="767454"/>
                </a:cubicBezTo>
                <a:cubicBezTo>
                  <a:pt x="1534908" y="1191307"/>
                  <a:pt x="1191307" y="1534908"/>
                  <a:pt x="767454" y="1534908"/>
                </a:cubicBezTo>
                <a:cubicBezTo>
                  <a:pt x="343601" y="1534908"/>
                  <a:pt x="0" y="1191307"/>
                  <a:pt x="0" y="767454"/>
                </a:cubicBezTo>
                <a:cubicBezTo>
                  <a:pt x="0" y="343601"/>
                  <a:pt x="343601" y="0"/>
                  <a:pt x="767454" y="0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tIns="396000" anchor="t" anchorCtr="1">
            <a:noAutofit/>
          </a:bodyPr>
          <a:lstStyle>
            <a:lvl1pPr marL="0" marR="0" indent="0" algn="l" defTabSz="1454330" rtl="0" eaLnBrk="1" fontAlgn="auto" latinLnBrk="0" hangingPunct="1">
              <a:lnSpc>
                <a:spcPct val="90000"/>
              </a:lnSpc>
              <a:spcBef>
                <a:spcPts val="159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8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00198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8938" y="10109200"/>
            <a:ext cx="1814512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38FA-7C4C-0845-BB42-5D9BC3AC247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55888" y="10109200"/>
            <a:ext cx="2463800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572125" y="10109200"/>
            <a:ext cx="1814513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F2E7-AB93-3F46-A354-39B52B0BB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8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87"/>
            <a:ext cx="7775575" cy="450851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14470" y="1792379"/>
            <a:ext cx="73585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ja-JP" altLang="en-US" sz="44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令和５年度第２回</a:t>
            </a:r>
            <a:endParaRPr lang="en-US" altLang="ja-JP" sz="4400" b="1" dirty="0" smtClean="0">
              <a:ln w="12700"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PMingLiU"/>
            </a:endParaRPr>
          </a:p>
          <a:p>
            <a:pPr marL="12700" algn="dist">
              <a:lnSpc>
                <a:spcPct val="100000"/>
              </a:lnSpc>
              <a:spcBef>
                <a:spcPts val="5"/>
              </a:spcBef>
            </a:pPr>
            <a:r>
              <a:rPr lang="ja-JP" altLang="en-US" sz="48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「</a:t>
            </a:r>
            <a:r>
              <a:rPr lang="ja-JP" altLang="en-US" sz="4800" b="1" dirty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ひきこもり</a:t>
            </a:r>
            <a:r>
              <a:rPr lang="ja-JP" altLang="en-US" sz="48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や生きづらさを</a:t>
            </a:r>
            <a:endParaRPr lang="en-US" altLang="ja-JP" sz="4800" b="1" dirty="0" smtClean="0">
              <a:ln w="12700"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altLang="ja-JP" sz="4800" b="1" dirty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 </a:t>
            </a:r>
            <a:r>
              <a:rPr lang="ja-JP" altLang="en-US" sz="48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知る</a:t>
            </a:r>
            <a:r>
              <a:rPr lang="ja-JP" altLang="en-US" sz="4800" b="1" dirty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ための講演会」</a:t>
            </a:r>
            <a:r>
              <a:rPr lang="ja-JP" altLang="en-US" sz="3600" b="1" dirty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　</a:t>
            </a:r>
            <a:endParaRPr lang="en-US" altLang="ja-JP" sz="3600" b="1" dirty="0" smtClean="0">
              <a:ln w="12700"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ja-JP" altLang="en-US" sz="28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～</a:t>
            </a:r>
            <a:r>
              <a:rPr lang="ja-JP" altLang="en-US" sz="2800" b="1" dirty="0" err="1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発達障がい</a:t>
            </a:r>
            <a:r>
              <a:rPr lang="ja-JP" altLang="en-US" sz="2800" b="1" dirty="0" smtClean="0">
                <a:ln w="12700"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PMingLiU"/>
              </a:rPr>
              <a:t>児・者と家族と共に歩むために～</a:t>
            </a:r>
            <a:endParaRPr lang="ja-JP" altLang="en-US" sz="2800" b="1" dirty="0">
              <a:ln w="12700"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PMingLiU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1354" y="4598280"/>
            <a:ext cx="611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日時：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令和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6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年</a:t>
            </a:r>
            <a:r>
              <a:rPr lang="en-US" altLang="ja-JP" sz="3600" b="1" dirty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2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月</a:t>
            </a:r>
            <a:r>
              <a:rPr lang="en-US" altLang="ja-JP" sz="3600" b="1" dirty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6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日（</a:t>
            </a:r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火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007A37"/>
                </a:solidFill>
                <a:effectLst>
                  <a:innerShdw blurRad="177800">
                    <a:srgbClr val="663300"/>
                  </a:inn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）</a:t>
            </a:r>
            <a:endParaRPr lang="ja-JP" altLang="en-US" sz="3600" dirty="0">
              <a:ln w="12700">
                <a:noFill/>
                <a:prstDash val="solid"/>
              </a:ln>
              <a:solidFill>
                <a:srgbClr val="007A37"/>
              </a:solidFill>
              <a:effectLst>
                <a:innerShdw blurRad="177800">
                  <a:srgbClr val="663300"/>
                </a:inn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470" y="7113403"/>
            <a:ext cx="7462478" cy="2080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" algn="just">
              <a:lnSpc>
                <a:spcPts val="3000"/>
              </a:lnSpc>
            </a:pP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＜内　容</a:t>
            </a: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＞　</a:t>
            </a:r>
            <a:endParaRPr lang="en-US" altLang="ja-JP" sz="2200" b="1" kern="1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304800" algn="just">
              <a:lnSpc>
                <a:spcPts val="2500"/>
              </a:lnSpc>
            </a:pP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第１部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講演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200" b="1" kern="1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304800" algn="just">
              <a:lnSpc>
                <a:spcPts val="2500"/>
              </a:lnSpc>
            </a:pPr>
            <a:r>
              <a:rPr lang="en-US" altLang="ja-JP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20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テーマ「</a:t>
            </a:r>
            <a:r>
              <a:rPr lang="ja-JP" altLang="en-US" sz="2200" b="1" kern="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発達障がい</a:t>
            </a: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児・者と家族と共に歩むために</a:t>
            </a:r>
            <a:r>
              <a:rPr lang="ja-JP" altLang="ja-JP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」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</a:t>
            </a:r>
            <a:endParaRPr lang="en-US" altLang="ja-JP" sz="2200" b="1" kern="1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304800" algn="just">
              <a:lnSpc>
                <a:spcPts val="2500"/>
              </a:lnSpc>
            </a:pP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講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師：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新潟市</a:t>
            </a:r>
            <a:r>
              <a:rPr lang="ja-JP" altLang="en-US" sz="2200" b="1" kern="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発達障がい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支援センター「</a:t>
            </a:r>
            <a:r>
              <a:rPr lang="en-US" altLang="ja-JP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JOIN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」</a:t>
            </a:r>
            <a:endParaRPr lang="en-US" altLang="ja-JP" sz="2200" b="1" kern="1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304800" algn="just">
              <a:lnSpc>
                <a:spcPts val="2500"/>
              </a:lnSpc>
            </a:pP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zh-TW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相談員</a:t>
            </a:r>
            <a:r>
              <a:rPr lang="zh-TW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金子　</a:t>
            </a:r>
            <a:r>
              <a:rPr lang="zh-TW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雄企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氏</a:t>
            </a:r>
            <a:r>
              <a:rPr lang="ja-JP" altLang="ja-JP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200" b="1" kern="1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304800" algn="just">
              <a:lnSpc>
                <a:spcPts val="2500"/>
              </a:lnSpc>
            </a:pPr>
            <a:r>
              <a:rPr lang="ja-JP" altLang="en-US" sz="22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第２部</a:t>
            </a:r>
            <a:r>
              <a:rPr lang="ja-JP" altLang="en-US" sz="22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200" b="1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小さな交流会</a:t>
            </a:r>
            <a:r>
              <a:rPr lang="ja-JP" altLang="en-US" sz="22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（講演会</a:t>
            </a:r>
            <a:r>
              <a:rPr lang="ja-JP" altLang="en-US" sz="22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終了後　希望者</a:t>
            </a:r>
            <a:r>
              <a:rPr lang="ja-JP" altLang="en-US" sz="22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のみ）</a:t>
            </a:r>
            <a:r>
              <a:rPr lang="ja-JP" altLang="ja-JP" sz="2200" b="1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200" b="1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200" kern="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endParaRPr lang="ja-JP" altLang="ja-JP" sz="2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3662" y="5125905"/>
            <a:ext cx="3145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n w="3175">
                  <a:noFill/>
                  <a:prstDash val="solid"/>
                </a:ln>
                <a:solidFill>
                  <a:srgbClr val="007A3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1</a:t>
            </a:r>
            <a:r>
              <a:rPr lang="ja-JP" altLang="en-US" sz="2800" b="1" dirty="0">
                <a:ln w="3175">
                  <a:noFill/>
                  <a:prstDash val="solid"/>
                </a:ln>
                <a:solidFill>
                  <a:srgbClr val="007A3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３：３０～１６：００</a:t>
            </a:r>
            <a:r>
              <a:rPr lang="ja-JP" altLang="en-US" sz="2800" b="1" dirty="0">
                <a:ln w="3175">
                  <a:noFill/>
                  <a:prstDash val="solid"/>
                </a:ln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7104" y="5913074"/>
            <a:ext cx="7199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n w="317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会場：江南区福祉センター </a:t>
            </a:r>
            <a:endParaRPr lang="en-US" altLang="ja-JP" sz="2400" b="1" dirty="0" smtClean="0">
              <a:ln w="3175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ln w="317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n w="317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　　２階　多目的ホール （江南区泉町</a:t>
            </a:r>
            <a:r>
              <a:rPr lang="en-US" altLang="ja-JP" sz="2400" b="1" dirty="0" smtClean="0">
                <a:ln w="317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3-3-3</a:t>
            </a:r>
            <a:r>
              <a:rPr lang="ja-JP" altLang="en-US" sz="2400" b="1" dirty="0" smtClean="0">
                <a:ln w="317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）</a:t>
            </a:r>
            <a:endParaRPr lang="en-US" altLang="ja-JP" sz="2400" b="1" dirty="0" smtClean="0">
              <a:ln w="3175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/>
              </a:rPr>
              <a:t>対象：ひきこもりや生きづらさに関心のある方</a:t>
            </a:r>
            <a:endParaRPr lang="ja-JP" altLang="en-US" sz="1800" b="1" dirty="0">
              <a:ln w="317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A2ABFC4-4661-4AD6-9667-326A7A8965B9}"/>
              </a:ext>
            </a:extLst>
          </p:cNvPr>
          <p:cNvSpPr txBox="1"/>
          <p:nvPr/>
        </p:nvSpPr>
        <p:spPr>
          <a:xfrm>
            <a:off x="-187243" y="9230482"/>
            <a:ext cx="8528537" cy="1495280"/>
          </a:xfrm>
          <a:prstGeom prst="rect">
            <a:avLst/>
          </a:prstGeom>
          <a:solidFill>
            <a:srgbClr val="E0F5AD"/>
          </a:solidFill>
        </p:spPr>
        <p:txBody>
          <a:bodyPr vert="horz" wrap="square" lIns="0" tIns="33019" rIns="0" bIns="0" rtlCol="0">
            <a:spAutoFit/>
          </a:bodyPr>
          <a:lstStyle/>
          <a:p>
            <a:pPr marL="41275" marR="5080">
              <a:lnSpc>
                <a:spcPts val="1800"/>
              </a:lnSpc>
              <a:spcBef>
                <a:spcPts val="280"/>
              </a:spcBef>
              <a:tabLst>
                <a:tab pos="1191895" algn="l"/>
              </a:tabLst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　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PGothic"/>
            </a:endParaRPr>
          </a:p>
          <a:p>
            <a:pPr marL="41275" marR="5080">
              <a:lnSpc>
                <a:spcPts val="1800"/>
              </a:lnSpc>
              <a:spcBef>
                <a:spcPts val="280"/>
              </a:spcBef>
              <a:tabLst>
                <a:tab pos="1191895" algn="l"/>
              </a:tabLst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　　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江南区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社会福祉協議会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/>
              </a:rPr>
              <a:t>（住所：江南区泉町３－３－３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/>
              </a:rPr>
              <a:t>）　　　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/>
            </a:endParaRPr>
          </a:p>
          <a:p>
            <a:pPr marL="41275" marR="5080">
              <a:lnSpc>
                <a:spcPts val="1800"/>
              </a:lnSpc>
              <a:spcBef>
                <a:spcPts val="280"/>
              </a:spcBef>
              <a:tabLst>
                <a:tab pos="1191895" algn="l"/>
              </a:tabLst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　　 </a:t>
            </a:r>
            <a:r>
              <a:rPr sz="16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電話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：</a:t>
            </a:r>
            <a:r>
              <a:rPr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0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25-250-7743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　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FAX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：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025-250-7761</a:t>
            </a:r>
            <a:endParaRPr sz="1600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</a:endParaRPr>
          </a:p>
          <a:p>
            <a:pPr marL="41275">
              <a:lnSpc>
                <a:spcPts val="176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 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Mail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：</a:t>
            </a:r>
            <a:r>
              <a:rPr lang="en-US" altLang="ja-JP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s.kounan@syakyo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ｰ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niigatacity.or.jp</a:t>
            </a:r>
          </a:p>
          <a:p>
            <a:pPr marL="41275">
              <a:lnSpc>
                <a:spcPts val="176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　　   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HP 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：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http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：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</a:rPr>
              <a:t>//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niigatakounanku-syakyo.jp/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</a:endParaRPr>
          </a:p>
          <a:p>
            <a:pPr marL="41275">
              <a:lnSpc>
                <a:spcPts val="1760"/>
              </a:lnSpc>
            </a:pPr>
            <a:endParaRPr 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PGothic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A20F6283-9A9A-45DF-A965-C6C60DF8117B}"/>
              </a:ext>
            </a:extLst>
          </p:cNvPr>
          <p:cNvSpPr txBox="1"/>
          <p:nvPr/>
        </p:nvSpPr>
        <p:spPr>
          <a:xfrm>
            <a:off x="3385865" y="5483755"/>
            <a:ext cx="281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n w="317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684A3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>
                <a:ln w="3175">
                  <a:noFill/>
                  <a:prstDash val="solid"/>
                </a:ln>
                <a:solidFill>
                  <a:srgbClr val="007A3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（受付</a:t>
            </a:r>
            <a:r>
              <a:rPr lang="en-US" altLang="ja-JP" sz="2000" dirty="0" smtClean="0">
                <a:ln w="3175">
                  <a:noFill/>
                  <a:prstDash val="solid"/>
                </a:ln>
                <a:solidFill>
                  <a:srgbClr val="007A3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13:00</a:t>
            </a:r>
            <a:r>
              <a:rPr lang="ja-JP" altLang="en-US" sz="2000" dirty="0" smtClean="0">
                <a:ln w="3175">
                  <a:noFill/>
                  <a:prstDash val="solid"/>
                </a:ln>
                <a:solidFill>
                  <a:srgbClr val="007A3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～）</a:t>
            </a:r>
            <a:endParaRPr lang="ja-JP" altLang="en-US" sz="2000" dirty="0">
              <a:ln w="3175">
                <a:noFill/>
                <a:prstDash val="solid"/>
              </a:ln>
              <a:solidFill>
                <a:srgbClr val="007A37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A6EF2C69-22EE-031E-2392-F9FDDD9BE38F}"/>
              </a:ext>
            </a:extLst>
          </p:cNvPr>
          <p:cNvSpPr/>
          <p:nvPr/>
        </p:nvSpPr>
        <p:spPr>
          <a:xfrm>
            <a:off x="5803094" y="4673049"/>
            <a:ext cx="1555455" cy="1462764"/>
          </a:xfrm>
          <a:custGeom>
            <a:avLst/>
            <a:gdLst/>
            <a:ahLst/>
            <a:cxnLst/>
            <a:rect l="l" t="t" r="r" b="b"/>
            <a:pathLst>
              <a:path w="1113154" h="1113154">
                <a:moveTo>
                  <a:pt x="556285" y="0"/>
                </a:moveTo>
                <a:lnTo>
                  <a:pt x="508287" y="2041"/>
                </a:lnTo>
                <a:lnTo>
                  <a:pt x="461422" y="8056"/>
                </a:lnTo>
                <a:lnTo>
                  <a:pt x="415859" y="17876"/>
                </a:lnTo>
                <a:lnTo>
                  <a:pt x="371763" y="31334"/>
                </a:lnTo>
                <a:lnTo>
                  <a:pt x="329302" y="48265"/>
                </a:lnTo>
                <a:lnTo>
                  <a:pt x="288642" y="68499"/>
                </a:lnTo>
                <a:lnTo>
                  <a:pt x="249951" y="91872"/>
                </a:lnTo>
                <a:lnTo>
                  <a:pt x="213396" y="118215"/>
                </a:lnTo>
                <a:lnTo>
                  <a:pt x="179143" y="147362"/>
                </a:lnTo>
                <a:lnTo>
                  <a:pt x="147360" y="179145"/>
                </a:lnTo>
                <a:lnTo>
                  <a:pt x="118214" y="213398"/>
                </a:lnTo>
                <a:lnTo>
                  <a:pt x="91871" y="249954"/>
                </a:lnTo>
                <a:lnTo>
                  <a:pt x="68499" y="288646"/>
                </a:lnTo>
                <a:lnTo>
                  <a:pt x="48264" y="329307"/>
                </a:lnTo>
                <a:lnTo>
                  <a:pt x="31334" y="371769"/>
                </a:lnTo>
                <a:lnTo>
                  <a:pt x="17876" y="415866"/>
                </a:lnTo>
                <a:lnTo>
                  <a:pt x="8056" y="461431"/>
                </a:lnTo>
                <a:lnTo>
                  <a:pt x="2041" y="508298"/>
                </a:lnTo>
                <a:lnTo>
                  <a:pt x="0" y="556298"/>
                </a:lnTo>
                <a:lnTo>
                  <a:pt x="2041" y="604296"/>
                </a:lnTo>
                <a:lnTo>
                  <a:pt x="8056" y="651160"/>
                </a:lnTo>
                <a:lnTo>
                  <a:pt x="17876" y="696725"/>
                </a:lnTo>
                <a:lnTo>
                  <a:pt x="31334" y="740821"/>
                </a:lnTo>
                <a:lnTo>
                  <a:pt x="48264" y="783283"/>
                </a:lnTo>
                <a:lnTo>
                  <a:pt x="68499" y="823944"/>
                </a:lnTo>
                <a:lnTo>
                  <a:pt x="91871" y="862635"/>
                </a:lnTo>
                <a:lnTo>
                  <a:pt x="118214" y="899192"/>
                </a:lnTo>
                <a:lnTo>
                  <a:pt x="147360" y="933445"/>
                </a:lnTo>
                <a:lnTo>
                  <a:pt x="179143" y="965229"/>
                </a:lnTo>
                <a:lnTo>
                  <a:pt x="213396" y="994376"/>
                </a:lnTo>
                <a:lnTo>
                  <a:pt x="249951" y="1020720"/>
                </a:lnTo>
                <a:lnTo>
                  <a:pt x="288642" y="1044093"/>
                </a:lnTo>
                <a:lnTo>
                  <a:pt x="329302" y="1064329"/>
                </a:lnTo>
                <a:lnTo>
                  <a:pt x="371763" y="1081259"/>
                </a:lnTo>
                <a:lnTo>
                  <a:pt x="415859" y="1094719"/>
                </a:lnTo>
                <a:lnTo>
                  <a:pt x="461422" y="1104539"/>
                </a:lnTo>
                <a:lnTo>
                  <a:pt x="508287" y="1110554"/>
                </a:lnTo>
                <a:lnTo>
                  <a:pt x="556285" y="1112596"/>
                </a:lnTo>
                <a:lnTo>
                  <a:pt x="604285" y="1110554"/>
                </a:lnTo>
                <a:lnTo>
                  <a:pt x="651151" y="1104539"/>
                </a:lnTo>
                <a:lnTo>
                  <a:pt x="696716" y="1094719"/>
                </a:lnTo>
                <a:lnTo>
                  <a:pt x="740813" y="1081259"/>
                </a:lnTo>
                <a:lnTo>
                  <a:pt x="783276" y="1064329"/>
                </a:lnTo>
                <a:lnTo>
                  <a:pt x="823936" y="1044093"/>
                </a:lnTo>
                <a:lnTo>
                  <a:pt x="862628" y="1020720"/>
                </a:lnTo>
                <a:lnTo>
                  <a:pt x="899184" y="994376"/>
                </a:lnTo>
                <a:lnTo>
                  <a:pt x="933437" y="965229"/>
                </a:lnTo>
                <a:lnTo>
                  <a:pt x="965221" y="933445"/>
                </a:lnTo>
                <a:lnTo>
                  <a:pt x="994368" y="899192"/>
                </a:lnTo>
                <a:lnTo>
                  <a:pt x="1020711" y="862635"/>
                </a:lnTo>
                <a:lnTo>
                  <a:pt x="1044083" y="823944"/>
                </a:lnTo>
                <a:lnTo>
                  <a:pt x="1064318" y="783283"/>
                </a:lnTo>
                <a:lnTo>
                  <a:pt x="1081248" y="740821"/>
                </a:lnTo>
                <a:lnTo>
                  <a:pt x="1094707" y="696725"/>
                </a:lnTo>
                <a:lnTo>
                  <a:pt x="1104527" y="651160"/>
                </a:lnTo>
                <a:lnTo>
                  <a:pt x="1110541" y="604296"/>
                </a:lnTo>
                <a:lnTo>
                  <a:pt x="1112583" y="556298"/>
                </a:lnTo>
                <a:lnTo>
                  <a:pt x="1110541" y="508298"/>
                </a:lnTo>
                <a:lnTo>
                  <a:pt x="1104527" y="461431"/>
                </a:lnTo>
                <a:lnTo>
                  <a:pt x="1094707" y="415866"/>
                </a:lnTo>
                <a:lnTo>
                  <a:pt x="1081248" y="371769"/>
                </a:lnTo>
                <a:lnTo>
                  <a:pt x="1064318" y="329307"/>
                </a:lnTo>
                <a:lnTo>
                  <a:pt x="1044083" y="288646"/>
                </a:lnTo>
                <a:lnTo>
                  <a:pt x="1020711" y="249954"/>
                </a:lnTo>
                <a:lnTo>
                  <a:pt x="994368" y="213398"/>
                </a:lnTo>
                <a:lnTo>
                  <a:pt x="965221" y="179145"/>
                </a:lnTo>
                <a:lnTo>
                  <a:pt x="933437" y="147362"/>
                </a:lnTo>
                <a:lnTo>
                  <a:pt x="899184" y="118215"/>
                </a:lnTo>
                <a:lnTo>
                  <a:pt x="862628" y="91872"/>
                </a:lnTo>
                <a:lnTo>
                  <a:pt x="823936" y="68499"/>
                </a:lnTo>
                <a:lnTo>
                  <a:pt x="783276" y="48265"/>
                </a:lnTo>
                <a:lnTo>
                  <a:pt x="740813" y="31334"/>
                </a:lnTo>
                <a:lnTo>
                  <a:pt x="696716" y="17876"/>
                </a:lnTo>
                <a:lnTo>
                  <a:pt x="651151" y="8056"/>
                </a:lnTo>
                <a:lnTo>
                  <a:pt x="604285" y="2041"/>
                </a:lnTo>
                <a:lnTo>
                  <a:pt x="556285" y="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00FFFF"/>
              </a:highlight>
            </a:endParaRP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xmlns="" id="{2175ECE5-FEE4-909A-C04E-FA84F560D8C3}"/>
              </a:ext>
            </a:extLst>
          </p:cNvPr>
          <p:cNvSpPr txBox="1"/>
          <p:nvPr/>
        </p:nvSpPr>
        <p:spPr>
          <a:xfrm>
            <a:off x="5938749" y="5050475"/>
            <a:ext cx="1284144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参加無料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先着</a:t>
            </a:r>
            <a:r>
              <a:rPr lang="en-US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5</a:t>
            </a: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０名</a:t>
            </a:r>
            <a:endParaRPr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305936" y="9492916"/>
            <a:ext cx="2052613" cy="9941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裏面申込票です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申込〆切は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Ｒ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214470" y="7113403"/>
            <a:ext cx="7269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1742" y="529725"/>
            <a:ext cx="61157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令和５年度第２回</a:t>
            </a:r>
            <a:endParaRPr lang="en-US" altLang="ja-JP" sz="2400" b="1" dirty="0" smtClean="0">
              <a:solidFill>
                <a:schemeClr val="accent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en-US" altLang="ja-JP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2400" b="1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ひきこもりや生きづらさを知るための講演会</a:t>
            </a:r>
            <a:r>
              <a:rPr lang="en-US" altLang="ja-JP" sz="2400" b="1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pPr algn="ctr"/>
            <a:r>
              <a:rPr lang="ja-JP" altLang="en-US" sz="2400" b="1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参加</a:t>
            </a:r>
            <a:r>
              <a:rPr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申込票</a:t>
            </a:r>
            <a:endParaRPr lang="en-US" altLang="ja-JP" sz="2400" b="1" dirty="0">
              <a:solidFill>
                <a:schemeClr val="accent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17473"/>
              </p:ext>
            </p:extLst>
          </p:nvPr>
        </p:nvGraphicFramePr>
        <p:xfrm>
          <a:off x="342293" y="4468804"/>
          <a:ext cx="7026346" cy="273921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62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2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09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0919">
                  <a:extLst>
                    <a:ext uri="{9D8B030D-6E8A-4147-A177-3AD203B41FA5}">
                      <a16:colId xmlns:a16="http://schemas.microsoft.com/office/drawing/2014/main" xmlns="" val="864135535"/>
                    </a:ext>
                  </a:extLst>
                </a:gridCol>
              </a:tblGrid>
              <a:tr h="8987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ご住所</a:t>
                      </a:r>
                      <a:endParaRPr kumimoji="1" lang="en-US" altLang="ja-JP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（または所属）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部の</a:t>
                      </a:r>
                      <a:endParaRPr kumimoji="1" lang="en-US" altLang="ja-JP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参加希望</a:t>
                      </a:r>
                      <a:endParaRPr kumimoji="1" lang="en-US" altLang="ja-JP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〇を付けてください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022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参加・不参加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022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参加・不参加</a:t>
                      </a:r>
                    </a:p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24570" y="7777080"/>
            <a:ext cx="69697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ＦＡＸ：０２５－２５０－７７６１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送付文・送信票は不要です）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　話：０２５－２５０－７７４３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メール：</a:t>
            </a:r>
            <a:r>
              <a:rPr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s.kounan@syakyo-niigatacity.or.jp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(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上記項目をご記入の上、送信してください）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参加申込多数で、ご参加いただけない場合のみ連絡させていただきます。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江南区社会福祉協議会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object 15"/>
          <p:cNvSpPr txBox="1"/>
          <p:nvPr/>
        </p:nvSpPr>
        <p:spPr>
          <a:xfrm>
            <a:off x="168600" y="1923466"/>
            <a:ext cx="7026346" cy="23519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indent="139700" algn="just"/>
            <a:r>
              <a:rPr lang="ja-JP" altLang="ja-JP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社会生活の中でひきこもりや不登校などの様々な“生きづらさ”を抱え悩んでいる方がい</a:t>
            </a:r>
            <a:r>
              <a:rPr lang="ja-JP" altLang="en-US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ます</a:t>
            </a:r>
            <a:r>
              <a:rPr lang="ja-JP" altLang="ja-JP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が、それは決して他人事では</a:t>
            </a:r>
            <a:r>
              <a:rPr lang="ja-JP" altLang="en-US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ありません。</a:t>
            </a:r>
            <a:r>
              <a:rPr lang="ja-JP" altLang="ja-JP" sz="19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生きづらさを抱えた方々をしっかりと受け止め、社会的孤立を解消し、誰一人取り残さない社会をつくっていく</a:t>
            </a:r>
            <a:r>
              <a:rPr lang="ja-JP" altLang="en-US" sz="19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こと</a:t>
            </a:r>
            <a:r>
              <a:rPr lang="ja-JP" altLang="ja-JP" sz="19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が今求められてい</a:t>
            </a:r>
            <a:r>
              <a:rPr lang="ja-JP" altLang="en-US" sz="19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ます</a:t>
            </a:r>
            <a:r>
              <a:rPr lang="ja-JP" altLang="ja-JP" sz="1900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altLang="ja-JP" sz="19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269240" indent="139700" algn="just"/>
            <a:r>
              <a:rPr lang="ja-JP" altLang="ja-JP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ひきこもりや</a:t>
            </a:r>
            <a:r>
              <a:rPr lang="ja-JP" altLang="ja-JP" sz="19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生きづらさ</a:t>
            </a:r>
            <a:r>
              <a:rPr lang="ja-JP" altLang="en-US" sz="19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のひとつの原因とも考えられている</a:t>
            </a:r>
            <a:r>
              <a:rPr lang="ja-JP" altLang="en-US" sz="1900" kern="100" dirty="0" err="1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発達障がいにつ</a:t>
            </a:r>
            <a:r>
              <a:rPr lang="ja-JP" altLang="en-US" sz="19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いて、</a:t>
            </a:r>
            <a:r>
              <a:rPr lang="ja-JP" altLang="en-US" sz="19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住民</a:t>
            </a:r>
            <a:r>
              <a:rPr lang="ja-JP" altLang="en-US" sz="19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が学ぶ場をもち、</a:t>
            </a:r>
            <a:r>
              <a:rPr lang="ja-JP" altLang="en-US" sz="19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当事者とその家族と共に歩み、</a:t>
            </a:r>
            <a:r>
              <a:rPr lang="ja-JP" altLang="ja-JP" sz="19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誰</a:t>
            </a:r>
            <a:r>
              <a:rPr lang="ja-JP" altLang="ja-JP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もが生きやすい地域社会につながっていくことを</a:t>
            </a:r>
            <a:r>
              <a:rPr lang="ja-JP" altLang="en-US" sz="19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目指</a:t>
            </a:r>
            <a:r>
              <a:rPr lang="ja-JP" altLang="ja-JP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して開催</a:t>
            </a:r>
            <a:r>
              <a:rPr lang="ja-JP" altLang="en-US" sz="19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します</a:t>
            </a:r>
            <a:r>
              <a:rPr lang="ja-JP" altLang="ja-JP" sz="19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9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みなさん</a:t>
            </a:r>
            <a:r>
              <a:rPr lang="ja-JP" altLang="en-US" sz="19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のご参加をお待ちしております。</a:t>
            </a:r>
            <a:endParaRPr lang="en-US" altLang="ja-JP" sz="1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PMingLiU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4719" y="7261819"/>
            <a:ext cx="589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申込〆切</a:t>
            </a:r>
            <a:r>
              <a:rPr kumimoji="1"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：令和</a:t>
            </a:r>
            <a:r>
              <a:rPr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６年１</a:t>
            </a:r>
            <a:r>
              <a:rPr kumimoji="1"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ja-JP" altLang="en-US" sz="2400" b="1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３０</a:t>
            </a:r>
            <a:r>
              <a:rPr kumimoji="1" lang="ja-JP" altLang="en-US" sz="2400" b="1" dirty="0" smtClean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日（火）</a:t>
            </a:r>
            <a:endParaRPr kumimoji="1" lang="ja-JP" altLang="en-US" sz="2400" b="1" dirty="0">
              <a:solidFill>
                <a:schemeClr val="accent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8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スカイ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ユーザー設定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BIZ UDPゴシック</vt:lpstr>
      <vt:lpstr>HG丸ｺﾞｼｯｸM-PRO</vt:lpstr>
      <vt:lpstr>MS PGothic</vt:lpstr>
      <vt:lpstr>MS PGothic</vt:lpstr>
      <vt:lpstr>ＭＳ 明朝</vt:lpstr>
      <vt:lpstr>News Gothic MT</vt:lpstr>
      <vt:lpstr>PMingLiU</vt:lpstr>
      <vt:lpstr>UD デジタル 教科書体 NK-B</vt:lpstr>
      <vt:lpstr>UD デジタル 教科書体 NK-R</vt:lpstr>
      <vt:lpstr>メイリオ</vt:lpstr>
      <vt:lpstr>Arial</vt:lpstr>
      <vt:lpstr>Calibri</vt:lpstr>
      <vt:lpstr>Century</vt:lpstr>
      <vt:lpstr>Times New Roman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2017-01-20T02:56:24Z</dcterms:created>
  <dcterms:modified xsi:type="dcterms:W3CDTF">2023-11-09T05:28:37Z</dcterms:modified>
</cp:coreProperties>
</file>